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Caveat"/>
      <p:regular r:id="rId15"/>
      <p:bold r:id="rId16"/>
    </p:embeddedFont>
    <p:embeddedFont>
      <p:font typeface="Alegreya"/>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Alegreya-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aveat-regular.fntdata"/><Relationship Id="rId14" Type="http://schemas.openxmlformats.org/officeDocument/2006/relationships/slide" Target="slides/slide10.xml"/><Relationship Id="rId17" Type="http://schemas.openxmlformats.org/officeDocument/2006/relationships/font" Target="fonts/Alegreya-regular.fntdata"/><Relationship Id="rId16" Type="http://schemas.openxmlformats.org/officeDocument/2006/relationships/font" Target="fonts/Caveat-bold.fntdata"/><Relationship Id="rId5" Type="http://schemas.openxmlformats.org/officeDocument/2006/relationships/slide" Target="slides/slide1.xml"/><Relationship Id="rId19" Type="http://schemas.openxmlformats.org/officeDocument/2006/relationships/font" Target="fonts/Alegreya-italic.fntdata"/><Relationship Id="rId6" Type="http://schemas.openxmlformats.org/officeDocument/2006/relationships/slide" Target="slides/slide2.xml"/><Relationship Id="rId18" Type="http://schemas.openxmlformats.org/officeDocument/2006/relationships/font" Target="fonts/Alegrey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Pg 27</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Pg 28</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goo.gl/forms/SngEhTv4wr6mM2h6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bold.expert/the-inner-workings-of-the-dyslexic-brain/"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Dyslexia Overview</a:t>
            </a:r>
            <a:endParaRPr/>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are our youngest students impacted?</a:t>
            </a:r>
            <a:endParaRPr/>
          </a:p>
          <a:p>
            <a:pPr indent="0" lvl="0" marL="0">
              <a:spcBef>
                <a:spcPts val="0"/>
              </a:spcBef>
              <a:spcAft>
                <a:spcPts val="0"/>
              </a:spcAft>
              <a:buNone/>
            </a:pPr>
            <a:r>
              <a:t/>
            </a:r>
            <a:endParaRPr/>
          </a:p>
          <a:p>
            <a:pPr indent="0" lvl="0" marL="0">
              <a:spcBef>
                <a:spcPts val="0"/>
              </a:spcBef>
              <a:spcAft>
                <a:spcPts val="0"/>
              </a:spcAft>
              <a:buNone/>
            </a:pPr>
            <a:r>
              <a:rPr lang="en" sz="2400">
                <a:solidFill>
                  <a:schemeClr val="dk1"/>
                </a:solidFill>
              </a:rPr>
              <a:t>https://bit.ly/2Hrr0TN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Mid Morning Check In</a:t>
            </a:r>
            <a:endParaRPr/>
          </a:p>
        </p:txBody>
      </p:sp>
      <p:sp>
        <p:nvSpPr>
          <p:cNvPr id="109" name="Shape 10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a:p>
            <a:pPr indent="0" lvl="0" marL="0" rtl="0" algn="ctr">
              <a:spcBef>
                <a:spcPts val="1600"/>
              </a:spcBef>
              <a:spcAft>
                <a:spcPts val="0"/>
              </a:spcAft>
              <a:buNone/>
            </a:pPr>
            <a:r>
              <a:rPr lang="en" sz="2400">
                <a:solidFill>
                  <a:srgbClr val="000000"/>
                </a:solidFill>
              </a:rPr>
              <a:t>Please complete this quick Google Form before </a:t>
            </a:r>
            <a:endParaRPr sz="2400">
              <a:solidFill>
                <a:srgbClr val="000000"/>
              </a:solidFill>
            </a:endParaRPr>
          </a:p>
          <a:p>
            <a:pPr indent="0" lvl="0" marL="0" rtl="0" algn="ctr">
              <a:spcBef>
                <a:spcPts val="1600"/>
              </a:spcBef>
              <a:spcAft>
                <a:spcPts val="0"/>
              </a:spcAft>
              <a:buNone/>
            </a:pPr>
            <a:r>
              <a:rPr lang="en" sz="2400">
                <a:solidFill>
                  <a:srgbClr val="000000"/>
                </a:solidFill>
              </a:rPr>
              <a:t>we come back from the break at 10:15</a:t>
            </a:r>
            <a:endParaRPr sz="2400">
              <a:solidFill>
                <a:srgbClr val="000000"/>
              </a:solidFill>
            </a:endParaRPr>
          </a:p>
          <a:p>
            <a:pPr indent="0" lvl="0" marL="0" rtl="0" algn="ctr">
              <a:spcBef>
                <a:spcPts val="1600"/>
              </a:spcBef>
              <a:spcAft>
                <a:spcPts val="0"/>
              </a:spcAft>
              <a:buNone/>
            </a:pPr>
            <a:r>
              <a:rPr lang="en" sz="2400" u="sng">
                <a:solidFill>
                  <a:schemeClr val="hlink"/>
                </a:solidFill>
                <a:hlinkClick r:id="rId3"/>
              </a:rPr>
              <a:t>https://goo.gl/forms/SngEhTv4wr6mM2h63</a:t>
            </a:r>
            <a:r>
              <a:rPr lang="en" sz="2400">
                <a:solidFill>
                  <a:srgbClr val="000000"/>
                </a:solidFill>
              </a:rPr>
              <a:t> </a:t>
            </a:r>
            <a:endParaRPr sz="2400">
              <a:solidFill>
                <a:srgbClr val="000000"/>
              </a:solidFill>
            </a:endParaRPr>
          </a:p>
          <a:p>
            <a:pPr indent="0" lvl="0" marL="0" rtl="0" algn="ctr">
              <a:spcBef>
                <a:spcPts val="1600"/>
              </a:spcBef>
              <a:spcAft>
                <a:spcPts val="0"/>
              </a:spcAft>
              <a:buNone/>
            </a:pPr>
            <a:r>
              <a:t/>
            </a:r>
            <a:endParaRPr>
              <a:solidFill>
                <a:srgbClr val="000000"/>
              </a:solidFill>
            </a:endParaRPr>
          </a:p>
          <a:p>
            <a:pPr indent="0" lvl="0" marL="0" rtl="0" algn="ctr">
              <a:spcBef>
                <a:spcPts val="1600"/>
              </a:spcBef>
              <a:spcAft>
                <a:spcPts val="0"/>
              </a:spcAft>
              <a:buNone/>
            </a:pPr>
            <a:r>
              <a:t/>
            </a:r>
            <a:endParaRPr>
              <a:solidFill>
                <a:srgbClr val="000000"/>
              </a:solidFill>
            </a:endParaRPr>
          </a:p>
          <a:p>
            <a:pPr indent="0" lvl="0" marL="0" rtl="0" algn="ctr">
              <a:spcBef>
                <a:spcPts val="1600"/>
              </a:spcBef>
              <a:spcAft>
                <a:spcPts val="0"/>
              </a:spcAft>
              <a:buNone/>
            </a:pPr>
            <a:r>
              <a:t/>
            </a:r>
            <a:endParaRPr>
              <a:solidFill>
                <a:srgbClr val="000000"/>
              </a:solidFill>
            </a:endParaRPr>
          </a:p>
          <a:p>
            <a:pPr indent="0" lvl="0" marL="0" rtl="0" algn="ctr">
              <a:spcBef>
                <a:spcPts val="1600"/>
              </a:spcBef>
              <a:spcAft>
                <a:spcPts val="1600"/>
              </a:spcAft>
              <a:buNone/>
            </a:pPr>
            <a:r>
              <a:t/>
            </a:r>
            <a:endParaRPr b="1" sz="3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Definiti</a:t>
            </a:r>
            <a:r>
              <a:rPr lang="en"/>
              <a:t>on - </a:t>
            </a:r>
            <a:r>
              <a:rPr lang="en"/>
              <a:t>NH RSA 200:58</a:t>
            </a:r>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600">
                <a:solidFill>
                  <a:schemeClr val="dk1"/>
                </a:solidFill>
              </a:rPr>
              <a:t>"Dyslexia'' means a specific learning disability that is:</a:t>
            </a:r>
            <a:endParaRPr sz="1600">
              <a:solidFill>
                <a:schemeClr val="dk1"/>
              </a:solidFill>
            </a:endParaRPr>
          </a:p>
          <a:p>
            <a:pPr indent="0" lvl="0" marL="0">
              <a:spcBef>
                <a:spcPts val="1600"/>
              </a:spcBef>
              <a:spcAft>
                <a:spcPts val="0"/>
              </a:spcAft>
              <a:buClr>
                <a:schemeClr val="dk1"/>
              </a:buClr>
              <a:buSzPts val="1100"/>
              <a:buFont typeface="Arial"/>
              <a:buNone/>
            </a:pPr>
            <a:r>
              <a:rPr lang="en" sz="1600">
                <a:solidFill>
                  <a:schemeClr val="dk1"/>
                </a:solidFill>
              </a:rPr>
              <a:t>(a) Neurobiological in origin;</a:t>
            </a:r>
            <a:endParaRPr sz="1600">
              <a:solidFill>
                <a:schemeClr val="dk1"/>
              </a:solidFill>
            </a:endParaRPr>
          </a:p>
          <a:p>
            <a:pPr indent="0" lvl="0" marL="0">
              <a:spcBef>
                <a:spcPts val="1600"/>
              </a:spcBef>
              <a:spcAft>
                <a:spcPts val="0"/>
              </a:spcAft>
              <a:buClr>
                <a:schemeClr val="dk1"/>
              </a:buClr>
              <a:buSzPts val="1100"/>
              <a:buFont typeface="Arial"/>
              <a:buNone/>
            </a:pPr>
            <a:r>
              <a:rPr lang="en" sz="1600">
                <a:solidFill>
                  <a:schemeClr val="dk1"/>
                </a:solidFill>
              </a:rPr>
              <a:t>(b) Characterized by difficulties with accurate or fluent word recognition and by poor spelling and decoding abilities that typically result from a deficit in the phonological component of language; and</a:t>
            </a:r>
            <a:endParaRPr sz="1600">
              <a:solidFill>
                <a:schemeClr val="dk1"/>
              </a:solidFill>
            </a:endParaRPr>
          </a:p>
          <a:p>
            <a:pPr indent="0" lvl="0" marL="0">
              <a:spcBef>
                <a:spcPts val="1600"/>
              </a:spcBef>
              <a:spcAft>
                <a:spcPts val="0"/>
              </a:spcAft>
              <a:buNone/>
            </a:pPr>
            <a:r>
              <a:rPr lang="en" sz="1600">
                <a:solidFill>
                  <a:schemeClr val="dk1"/>
                </a:solidFill>
              </a:rPr>
              <a:t>(c) Often unexpected in relation to other cognitive abilities and the provision of effective classroom instruction, and may include secondary consequences such as reading comprehension problems and reduced reading experience that can impede growth of vocabulary and background knowledge.								</a:t>
            </a:r>
            <a:endParaRPr sz="1600">
              <a:solidFill>
                <a:schemeClr val="dk1"/>
              </a:solidFill>
            </a:endParaRPr>
          </a:p>
          <a:p>
            <a:pPr indent="457200" lvl="0" marL="5486400">
              <a:spcBef>
                <a:spcPts val="1600"/>
              </a:spcBef>
              <a:spcAft>
                <a:spcPts val="0"/>
              </a:spcAft>
              <a:buClr>
                <a:schemeClr val="dk1"/>
              </a:buClr>
              <a:buSzPts val="1100"/>
              <a:buFont typeface="Arial"/>
              <a:buNone/>
            </a:pPr>
            <a:r>
              <a:t/>
            </a:r>
            <a:endParaRPr i="1" sz="1600">
              <a:solidFill>
                <a:schemeClr val="dk1"/>
              </a:solidFill>
            </a:endParaRPr>
          </a:p>
          <a:p>
            <a:pPr indent="0" lvl="0" marL="0">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Definition - International Dyslexia Association</a:t>
            </a:r>
            <a:endParaRPr/>
          </a:p>
        </p:txBody>
      </p:sp>
      <p:sp>
        <p:nvSpPr>
          <p:cNvPr id="67" name="Shape 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600">
                <a:solidFill>
                  <a:schemeClr val="dk1"/>
                </a:solidFill>
              </a:rPr>
              <a:t>Dyslexia is a specific learning disability that is neurological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the growth of vocabulary and background knowledge.</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does it look like?</a:t>
            </a:r>
            <a:endParaRPr/>
          </a:p>
        </p:txBody>
      </p:sp>
      <p:sp>
        <p:nvSpPr>
          <p:cNvPr id="73" name="Shape 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1600">
                <a:solidFill>
                  <a:schemeClr val="dk1"/>
                </a:solidFill>
                <a:latin typeface="Calibri"/>
                <a:ea typeface="Calibri"/>
                <a:cs typeface="Calibri"/>
                <a:sym typeface="Calibri"/>
              </a:rPr>
              <a:t>General problems experienced by people with dyslexia include the following:</a:t>
            </a:r>
            <a:endParaRPr sz="1600">
              <a:solidFill>
                <a:schemeClr val="dk1"/>
              </a:solidFill>
              <a:latin typeface="Calibri"/>
              <a:ea typeface="Calibri"/>
              <a:cs typeface="Calibri"/>
              <a:sym typeface="Calibri"/>
            </a:endParaRPr>
          </a:p>
          <a:p>
            <a:pPr indent="0" lvl="0" marL="0" rtl="0">
              <a:lnSpc>
                <a:spcPct val="100000"/>
              </a:lnSpc>
              <a:spcBef>
                <a:spcPts val="0"/>
              </a:spcBef>
              <a:spcAft>
                <a:spcPts val="0"/>
              </a:spcAft>
              <a:buNone/>
            </a:pPr>
            <a:r>
              <a:rPr lang="en" sz="1600">
                <a:solidFill>
                  <a:schemeClr val="dk1"/>
                </a:solidFill>
              </a:rPr>
              <a:t>		 </a:t>
            </a:r>
            <a:endParaRPr sz="1600">
              <a:solidFill>
                <a:schemeClr val="dk1"/>
              </a:solidFill>
            </a:endParaRPr>
          </a:p>
          <a:p>
            <a:pPr indent="-330200" lvl="0" marL="457200" rtl="0">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Learning to speak</a:t>
            </a:r>
            <a:endParaRPr sz="1600">
              <a:solidFill>
                <a:schemeClr val="dk1"/>
              </a:solidFill>
              <a:latin typeface="Calibri"/>
              <a:ea typeface="Calibri"/>
              <a:cs typeface="Calibri"/>
              <a:sym typeface="Calibri"/>
            </a:endParaRPr>
          </a:p>
          <a:p>
            <a:pPr indent="-330200" lvl="0" marL="457200" rtl="0">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Learning letters and their sounds</a:t>
            </a:r>
            <a:endParaRPr sz="1600">
              <a:solidFill>
                <a:schemeClr val="dk1"/>
              </a:solidFill>
              <a:latin typeface="Calibri"/>
              <a:ea typeface="Calibri"/>
              <a:cs typeface="Calibri"/>
              <a:sym typeface="Calibri"/>
            </a:endParaRPr>
          </a:p>
          <a:p>
            <a:pPr indent="-330200" lvl="0" marL="457200" rtl="0">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Organizing written and spoken language</a:t>
            </a:r>
            <a:endParaRPr sz="1600">
              <a:solidFill>
                <a:schemeClr val="dk1"/>
              </a:solidFill>
              <a:latin typeface="Calibri"/>
              <a:ea typeface="Calibri"/>
              <a:cs typeface="Calibri"/>
              <a:sym typeface="Calibri"/>
            </a:endParaRPr>
          </a:p>
          <a:p>
            <a:pPr indent="-330200" lvl="0" marL="457200" rtl="0">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Memorizing number facts</a:t>
            </a:r>
            <a:endParaRPr sz="1600">
              <a:solidFill>
                <a:schemeClr val="dk1"/>
              </a:solidFill>
              <a:latin typeface="Calibri"/>
              <a:ea typeface="Calibri"/>
              <a:cs typeface="Calibri"/>
              <a:sym typeface="Calibri"/>
            </a:endParaRPr>
          </a:p>
          <a:p>
            <a:pPr indent="-330200" lvl="0" marL="457200" rtl="0">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Reading quickly enough to comprehend</a:t>
            </a:r>
            <a:endParaRPr sz="1600">
              <a:solidFill>
                <a:schemeClr val="dk1"/>
              </a:solidFill>
              <a:latin typeface="Calibri"/>
              <a:ea typeface="Calibri"/>
              <a:cs typeface="Calibri"/>
              <a:sym typeface="Calibri"/>
            </a:endParaRPr>
          </a:p>
          <a:p>
            <a:pPr indent="-330200" lvl="0" marL="457200" rtl="0">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Keeping up with and comprehending longer reading assignments</a:t>
            </a:r>
            <a:endParaRPr sz="1600">
              <a:solidFill>
                <a:schemeClr val="dk1"/>
              </a:solidFill>
              <a:latin typeface="Calibri"/>
              <a:ea typeface="Calibri"/>
              <a:cs typeface="Calibri"/>
              <a:sym typeface="Calibri"/>
            </a:endParaRPr>
          </a:p>
          <a:p>
            <a:pPr indent="-330200" lvl="0" marL="457200" rtl="0">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Spelling</a:t>
            </a:r>
            <a:endParaRPr sz="1600">
              <a:solidFill>
                <a:schemeClr val="dk1"/>
              </a:solidFill>
              <a:latin typeface="Calibri"/>
              <a:ea typeface="Calibri"/>
              <a:cs typeface="Calibri"/>
              <a:sym typeface="Calibri"/>
            </a:endParaRPr>
          </a:p>
          <a:p>
            <a:pPr indent="-330200" lvl="0" marL="457200" rtl="0">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Learning a foreign language</a:t>
            </a:r>
            <a:endParaRPr sz="1600">
              <a:solidFill>
                <a:schemeClr val="dk1"/>
              </a:solidFill>
              <a:latin typeface="Calibri"/>
              <a:ea typeface="Calibri"/>
              <a:cs typeface="Calibri"/>
              <a:sym typeface="Calibri"/>
            </a:endParaRPr>
          </a:p>
          <a:p>
            <a:pPr indent="-330200" lvl="0" marL="457200" rtl="0">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Correctly doing math operations</a:t>
            </a:r>
            <a:endParaRPr sz="1600">
              <a:solidFill>
                <a:schemeClr val="dk1"/>
              </a:solidFill>
              <a:latin typeface="Calibri"/>
              <a:ea typeface="Calibri"/>
              <a:cs typeface="Calibri"/>
              <a:sym typeface="Calibri"/>
            </a:endParaRPr>
          </a:p>
          <a:p>
            <a:pPr indent="0" lvl="0" marL="0" rtl="0">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0" rtl="0">
              <a:lnSpc>
                <a:spcPct val="100000"/>
              </a:lnSpc>
              <a:spcBef>
                <a:spcPts val="0"/>
              </a:spcBef>
              <a:spcAft>
                <a:spcPts val="0"/>
              </a:spcAft>
              <a:buNone/>
            </a:pPr>
            <a:r>
              <a:rPr lang="en" sz="1600">
                <a:solidFill>
                  <a:schemeClr val="dk1"/>
                </a:solidFill>
                <a:latin typeface="Calibri"/>
                <a:ea typeface="Calibri"/>
                <a:cs typeface="Calibri"/>
                <a:sym typeface="Calibri"/>
              </a:rPr>
              <a:t>													IDA DITC - Handbook</a:t>
            </a:r>
            <a:endParaRPr sz="16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a:spcBef>
                <a:spcPts val="16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does it look like?</a:t>
            </a:r>
            <a:endParaRPr/>
          </a:p>
        </p:txBody>
      </p:sp>
      <p:sp>
        <p:nvSpPr>
          <p:cNvPr id="79" name="Shape 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600">
                <a:solidFill>
                  <a:schemeClr val="dk1"/>
                </a:solidFill>
                <a:latin typeface="Calibri"/>
                <a:ea typeface="Calibri"/>
                <a:cs typeface="Calibri"/>
                <a:sym typeface="Calibri"/>
              </a:rPr>
              <a:t>Some specific signs for elementary aged children may include:</a:t>
            </a:r>
            <a:endParaRPr sz="1600">
              <a:solidFill>
                <a:schemeClr val="dk1"/>
              </a:solidFill>
              <a:latin typeface="Calibri"/>
              <a:ea typeface="Calibri"/>
              <a:cs typeface="Calibri"/>
              <a:sym typeface="Calibri"/>
            </a:endParaRPr>
          </a:p>
          <a:p>
            <a:pPr indent="-330200" lvl="0" marL="457200"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Difficulty with remembering simple sequences such as counting to 20, naming the days of the week, or reciting the alphabet</a:t>
            </a:r>
            <a:endParaRPr sz="1600">
              <a:solidFill>
                <a:schemeClr val="dk1"/>
              </a:solidFill>
              <a:latin typeface="Calibri"/>
              <a:ea typeface="Calibri"/>
              <a:cs typeface="Calibri"/>
              <a:sym typeface="Calibri"/>
            </a:endParaRPr>
          </a:p>
          <a:p>
            <a:pPr indent="-330200" lvl="0" marL="457200"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Difficulty understanding the rhyming of words, such as knowing that fat rhymes with cat</a:t>
            </a:r>
            <a:endParaRPr sz="1600">
              <a:solidFill>
                <a:schemeClr val="dk1"/>
              </a:solidFill>
              <a:latin typeface="Calibri"/>
              <a:ea typeface="Calibri"/>
              <a:cs typeface="Calibri"/>
              <a:sym typeface="Calibri"/>
            </a:endParaRPr>
          </a:p>
          <a:p>
            <a:pPr indent="-330200" lvl="0" marL="457200"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Trouble recognizing words that begin with the same sound (for example, that bird, baby”, and big all start with b)</a:t>
            </a:r>
            <a:endParaRPr sz="1600">
              <a:solidFill>
                <a:schemeClr val="dk1"/>
              </a:solidFill>
              <a:latin typeface="Calibri"/>
              <a:ea typeface="Calibri"/>
              <a:cs typeface="Calibri"/>
              <a:sym typeface="Calibri"/>
            </a:endParaRPr>
          </a:p>
          <a:p>
            <a:pPr indent="-330200" lvl="0" marL="457200"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Pronunciation difficulties</a:t>
            </a:r>
            <a:endParaRPr sz="1600">
              <a:solidFill>
                <a:schemeClr val="dk1"/>
              </a:solidFill>
              <a:latin typeface="Calibri"/>
              <a:ea typeface="Calibri"/>
              <a:cs typeface="Calibri"/>
              <a:sym typeface="Calibri"/>
            </a:endParaRPr>
          </a:p>
          <a:p>
            <a:pPr indent="-330200" lvl="0" marL="457200"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Trouble easily clapping hands to the rhythm of a song</a:t>
            </a:r>
            <a:endParaRPr sz="1600">
              <a:solidFill>
                <a:schemeClr val="dk1"/>
              </a:solidFill>
              <a:latin typeface="Calibri"/>
              <a:ea typeface="Calibri"/>
              <a:cs typeface="Calibri"/>
              <a:sym typeface="Calibri"/>
            </a:endParaRPr>
          </a:p>
          <a:p>
            <a:pPr indent="-330200" lvl="0" marL="457200"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Difficulty with word retrieval (frequently uses words like “stuff” and “that thing” rather than specific words to name objects)</a:t>
            </a:r>
            <a:endParaRPr sz="1600">
              <a:solidFill>
                <a:schemeClr val="dk1"/>
              </a:solidFill>
              <a:latin typeface="Calibri"/>
              <a:ea typeface="Calibri"/>
              <a:cs typeface="Calibri"/>
              <a:sym typeface="Calibri"/>
            </a:endParaRPr>
          </a:p>
          <a:p>
            <a:pPr indent="-330200" lvl="0" marL="457200"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Trouble remembering names of places and people</a:t>
            </a:r>
            <a:endParaRPr sz="1600">
              <a:solidFill>
                <a:schemeClr val="dk1"/>
              </a:solidFill>
              <a:latin typeface="Calibri"/>
              <a:ea typeface="Calibri"/>
              <a:cs typeface="Calibri"/>
              <a:sym typeface="Calibri"/>
            </a:endParaRPr>
          </a:p>
          <a:p>
            <a:pPr indent="-330200" lvl="0" marL="457200" rtl="0">
              <a:spcBef>
                <a:spcPts val="0"/>
              </a:spcBef>
              <a:spcAft>
                <a:spcPts val="0"/>
              </a:spcAft>
              <a:buClr>
                <a:schemeClr val="dk1"/>
              </a:buClr>
              <a:buSzPts val="1600"/>
              <a:buChar char="●"/>
            </a:pPr>
            <a:r>
              <a:rPr lang="en" sz="1600">
                <a:solidFill>
                  <a:schemeClr val="dk1"/>
                </a:solidFill>
                <a:latin typeface="Calibri"/>
                <a:ea typeface="Calibri"/>
                <a:cs typeface="Calibri"/>
                <a:sym typeface="Calibri"/>
              </a:rPr>
              <a:t>Difficulty remembering spoken directions</a:t>
            </a:r>
            <a:r>
              <a:rPr lang="en" sz="1600">
                <a:solidFill>
                  <a:schemeClr val="dk1"/>
                </a:solidFill>
                <a:latin typeface="Calibri"/>
                <a:ea typeface="Calibri"/>
                <a:cs typeface="Calibri"/>
                <a:sym typeface="Calibri"/>
              </a:rPr>
              <a:t>			</a:t>
            </a:r>
            <a:r>
              <a:rPr lang="en" sz="1600">
                <a:solidFill>
                  <a:schemeClr val="dk1"/>
                </a:solidFill>
              </a:rPr>
              <a:t>																			IDA DITC - Handbook</a:t>
            </a:r>
            <a:endParaRPr sz="1600">
              <a:solidFill>
                <a:schemeClr val="dk1"/>
              </a:solidFill>
            </a:endParaRPr>
          </a:p>
          <a:p>
            <a:pPr indent="0" lvl="0" marL="0" rtl="0">
              <a:spcBef>
                <a:spcPts val="0"/>
              </a:spcBef>
              <a:spcAft>
                <a:spcPts val="0"/>
              </a:spcAft>
              <a:buNone/>
            </a:pPr>
            <a:r>
              <a:rPr lang="en" sz="1100">
                <a:solidFill>
                  <a:schemeClr val="dk1"/>
                </a:solidFill>
              </a:rPr>
              <a:t>					 				</a:t>
            </a:r>
            <a:endParaRPr sz="1100">
              <a:solidFill>
                <a:schemeClr val="dk1"/>
              </a:solidFill>
            </a:endParaRPr>
          </a:p>
          <a:p>
            <a:pPr indent="0" lvl="0" marL="0" rtl="0">
              <a:spcBef>
                <a:spcPts val="0"/>
              </a:spcBef>
              <a:spcAft>
                <a:spcPts val="0"/>
              </a:spcAft>
              <a:buNone/>
            </a:pPr>
            <a:r>
              <a:rPr lang="en" sz="1100">
                <a:solidFill>
                  <a:schemeClr val="dk1"/>
                </a:solidFill>
              </a:rPr>
              <a:t>			</a:t>
            </a:r>
            <a:endParaRPr sz="1100">
              <a:solidFill>
                <a:schemeClr val="dk1"/>
              </a:solidFill>
            </a:endParaRPr>
          </a:p>
          <a:p>
            <a:pPr indent="0" lvl="0" marL="0" rtl="0">
              <a:spcBef>
                <a:spcPts val="1600"/>
              </a:spcBef>
              <a:spcAft>
                <a:spcPts val="0"/>
              </a:spcAft>
              <a:buNone/>
            </a:pPr>
            <a:r>
              <a:rPr lang="en" sz="1100">
                <a:solidFill>
                  <a:schemeClr val="dk1"/>
                </a:solidFill>
              </a:rPr>
              <a:t>		</a:t>
            </a:r>
            <a:endParaRPr sz="1100">
              <a:solidFill>
                <a:schemeClr val="dk1"/>
              </a:solidFill>
            </a:endParaRPr>
          </a:p>
          <a:p>
            <a:pPr indent="0" lvl="0" marL="0" rtl="0">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Challenge	</a:t>
            </a:r>
            <a:endParaRPr/>
          </a:p>
        </p:txBody>
      </p:sp>
      <p:sp>
        <p:nvSpPr>
          <p:cNvPr id="85" name="Shape 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rPr>
              <a:t>The best time to identify students at risk for dyslexia is BEFORE print is introduced. </a:t>
            </a:r>
            <a:r>
              <a:rPr lang="en">
                <a:solidFill>
                  <a:srgbClr val="000000"/>
                </a:solidFill>
              </a:rPr>
              <a:t>Remember, the heart of dyslexia is in the phonological processing component of reading, the sounds. The increased expectations in the lower grades have pushed academics into Kindergarten so m</a:t>
            </a:r>
            <a:r>
              <a:rPr lang="en">
                <a:solidFill>
                  <a:srgbClr val="000000"/>
                </a:solidFill>
              </a:rPr>
              <a:t>any of the assessments we use now in Kindergarten and First Grade are print based and don’t assess the precursor skills that will identify students at risk. Nor are the precursor skills part of the core curriculum anymore.</a:t>
            </a:r>
            <a:endParaRPr>
              <a:solidFill>
                <a:srgbClr val="000000"/>
              </a:solidFill>
            </a:endParaRPr>
          </a:p>
          <a:p>
            <a:pPr indent="0" lvl="0" marL="0" algn="ctr">
              <a:spcBef>
                <a:spcPts val="1600"/>
              </a:spcBef>
              <a:spcAft>
                <a:spcPts val="0"/>
              </a:spcAft>
              <a:buNone/>
            </a:pPr>
            <a:r>
              <a:rPr lang="en" sz="2400">
                <a:solidFill>
                  <a:srgbClr val="000000"/>
                </a:solidFill>
                <a:latin typeface="Verdana"/>
                <a:ea typeface="Verdana"/>
                <a:cs typeface="Verdana"/>
                <a:sym typeface="Verdana"/>
              </a:rPr>
              <a:t>b</a:t>
            </a:r>
            <a:r>
              <a:rPr lang="en" sz="2400">
                <a:solidFill>
                  <a:srgbClr val="000000"/>
                </a:solidFill>
                <a:latin typeface="Verdana"/>
                <a:ea typeface="Verdana"/>
                <a:cs typeface="Verdana"/>
                <a:sym typeface="Verdana"/>
              </a:rPr>
              <a:t>	d 	p	q					a   </a:t>
            </a:r>
            <a:r>
              <a:rPr lang="en" sz="2400">
                <a:solidFill>
                  <a:srgbClr val="000000"/>
                </a:solidFill>
                <a:latin typeface="Times New Roman"/>
                <a:ea typeface="Times New Roman"/>
                <a:cs typeface="Times New Roman"/>
                <a:sym typeface="Times New Roman"/>
              </a:rPr>
              <a:t>e</a:t>
            </a:r>
            <a:r>
              <a:rPr lang="en" sz="2400">
                <a:solidFill>
                  <a:srgbClr val="000000"/>
                </a:solidFill>
                <a:latin typeface="Verdana"/>
                <a:ea typeface="Verdana"/>
                <a:cs typeface="Verdana"/>
                <a:sym typeface="Verdana"/>
              </a:rPr>
              <a:t>   </a:t>
            </a:r>
            <a:r>
              <a:rPr lang="en" sz="2400">
                <a:solidFill>
                  <a:srgbClr val="000000"/>
                </a:solidFill>
                <a:latin typeface="Caveat"/>
                <a:ea typeface="Caveat"/>
                <a:cs typeface="Caveat"/>
                <a:sym typeface="Caveat"/>
              </a:rPr>
              <a:t>a</a:t>
            </a:r>
            <a:r>
              <a:rPr lang="en" sz="2400">
                <a:solidFill>
                  <a:srgbClr val="000000"/>
                </a:solidFill>
                <a:latin typeface="Verdana"/>
                <a:ea typeface="Verdana"/>
                <a:cs typeface="Verdana"/>
                <a:sym typeface="Verdana"/>
              </a:rPr>
              <a:t>   </a:t>
            </a:r>
            <a:r>
              <a:rPr lang="en" sz="2400">
                <a:solidFill>
                  <a:srgbClr val="000000"/>
                </a:solidFill>
                <a:latin typeface="Trebuchet MS"/>
                <a:ea typeface="Trebuchet MS"/>
                <a:cs typeface="Trebuchet MS"/>
                <a:sym typeface="Trebuchet MS"/>
              </a:rPr>
              <a:t>e   </a:t>
            </a:r>
            <a:r>
              <a:rPr lang="en" sz="2400">
                <a:solidFill>
                  <a:srgbClr val="000000"/>
                </a:solidFill>
                <a:latin typeface="Alegreya"/>
                <a:ea typeface="Alegreya"/>
                <a:cs typeface="Alegreya"/>
                <a:sym typeface="Alegreya"/>
              </a:rPr>
              <a:t>a</a:t>
            </a:r>
            <a:endParaRPr sz="2400">
              <a:solidFill>
                <a:srgbClr val="000000"/>
              </a:solidFill>
              <a:latin typeface="Alegreya"/>
              <a:ea typeface="Alegreya"/>
              <a:cs typeface="Alegreya"/>
              <a:sym typeface="Alegreya"/>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Phonological Awareness</a:t>
            </a:r>
            <a:endParaRPr/>
          </a:p>
        </p:txBody>
      </p:sp>
      <p:pic>
        <p:nvPicPr>
          <p:cNvPr id="91" name="Shape 91"/>
          <p:cNvPicPr preferRelativeResize="0"/>
          <p:nvPr/>
        </p:nvPicPr>
        <p:blipFill>
          <a:blip r:embed="rId3">
            <a:alphaModFix/>
          </a:blip>
          <a:stretch>
            <a:fillRect/>
          </a:stretch>
        </p:blipFill>
        <p:spPr>
          <a:xfrm>
            <a:off x="1875313" y="1134950"/>
            <a:ext cx="5393375" cy="359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Phonemic Awareness</a:t>
            </a:r>
            <a:endParaRPr/>
          </a:p>
        </p:txBody>
      </p:sp>
      <p:pic>
        <p:nvPicPr>
          <p:cNvPr id="97" name="Shape 97"/>
          <p:cNvPicPr preferRelativeResize="0"/>
          <p:nvPr/>
        </p:nvPicPr>
        <p:blipFill>
          <a:blip r:embed="rId3">
            <a:alphaModFix/>
          </a:blip>
          <a:stretch>
            <a:fillRect/>
          </a:stretch>
        </p:blipFill>
        <p:spPr>
          <a:xfrm>
            <a:off x="2207081" y="1017725"/>
            <a:ext cx="4729832" cy="3991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Read - Pair - Share        </a:t>
            </a:r>
            <a:r>
              <a:rPr lang="en" sz="2400">
                <a:solidFill>
                  <a:srgbClr val="000000"/>
                </a:solidFill>
              </a:rPr>
              <a:t>   </a:t>
            </a:r>
            <a:r>
              <a:rPr lang="en" sz="2400">
                <a:solidFill>
                  <a:srgbClr val="000000"/>
                </a:solidFill>
              </a:rPr>
              <a:t>https://bit.ly/2Hrr0TN</a:t>
            </a:r>
            <a:endParaRPr sz="2400">
              <a:solidFill>
                <a:srgbClr val="000000"/>
              </a:solidFill>
            </a:endParaRPr>
          </a:p>
        </p:txBody>
      </p:sp>
      <p:pic>
        <p:nvPicPr>
          <p:cNvPr id="103" name="Shape 103">
            <a:hlinkClick r:id="rId3"/>
          </p:cNvPr>
          <p:cNvPicPr preferRelativeResize="0"/>
          <p:nvPr/>
        </p:nvPicPr>
        <p:blipFill>
          <a:blip r:embed="rId4">
            <a:alphaModFix/>
          </a:blip>
          <a:stretch>
            <a:fillRect/>
          </a:stretch>
        </p:blipFill>
        <p:spPr>
          <a:xfrm>
            <a:off x="2294400" y="1152475"/>
            <a:ext cx="4555199" cy="3416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